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3" r:id="rId5"/>
  </p:sldMasterIdLst>
  <p:notesMasterIdLst>
    <p:notesMasterId r:id="rId47"/>
  </p:notesMasterIdLst>
  <p:sldIdLst>
    <p:sldId id="378" r:id="rId6"/>
    <p:sldId id="379" r:id="rId7"/>
    <p:sldId id="39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8" r:id="rId34"/>
    <p:sldId id="285" r:id="rId35"/>
    <p:sldId id="286" r:id="rId36"/>
    <p:sldId id="434" r:id="rId37"/>
    <p:sldId id="435" r:id="rId38"/>
    <p:sldId id="436" r:id="rId39"/>
    <p:sldId id="444" r:id="rId40"/>
    <p:sldId id="300" r:id="rId41"/>
    <p:sldId id="301" r:id="rId42"/>
    <p:sldId id="445" r:id="rId43"/>
    <p:sldId id="399" r:id="rId44"/>
    <p:sldId id="400" r:id="rId45"/>
    <p:sldId id="403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3C"/>
    <a:srgbClr val="4C555C"/>
    <a:srgbClr val="464F55"/>
    <a:srgbClr val="8BD3E6"/>
    <a:srgbClr val="D2D755"/>
    <a:srgbClr val="FFD100"/>
    <a:srgbClr val="DBDBDD"/>
    <a:srgbClr val="007096"/>
    <a:srgbClr val="5E6A71"/>
    <a:srgbClr val="FDB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6" autoAdjust="0"/>
    <p:restoredTop sz="83778" autoAdjust="0"/>
  </p:normalViewPr>
  <p:slideViewPr>
    <p:cSldViewPr snapToGrid="0" snapToObjects="1">
      <p:cViewPr varScale="1">
        <p:scale>
          <a:sx n="112" d="100"/>
          <a:sy n="112" d="100"/>
        </p:scale>
        <p:origin x="620" y="52"/>
      </p:cViewPr>
      <p:guideLst>
        <p:guide orient="horz" pos="160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9F3A7FF-300E-B84F-A2D0-CDCDE713DCB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7C11621C-3EA7-C342-A130-13C6D43C8C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4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33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b16ac01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b16ac01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b16ac01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b16ac01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b16ac01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b16ac01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b16ac01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b16ac01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b16ac01f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b16ac01f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b16ac01f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b16ac01f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b16ac01f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b16ac01f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b16ac01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b16ac01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951d652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951d652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ade763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ade7637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75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ade7637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ade7637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ade763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ade763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b16ac01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b16ac01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b16ac01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b16ac01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16ac01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16ac01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16ac01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16ac01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b16ac01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b16ac01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b16ac01f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b16ac01f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b16ac01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b16ac01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951d652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951d652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b16ac01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b16ac01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b16ac01f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b16ac01f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b16ac01f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b16ac01f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b16ac01f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b16ac01f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b16ac01f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b16ac01f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b16ac01f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b16ac01f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b16ac01f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b16ac01f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b16ac01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b16ac01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b16ac01f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b16ac01f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66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b16ac01f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b16ac01f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b16ac01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b16ac01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b16ac01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b16ac01f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b16ac01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b16ac01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b16ac01f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b16ac01f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b16ac01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b16ac01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686C62-4ECE-4DB3-922E-DE4B3BF74961}"/>
              </a:ext>
            </a:extLst>
          </p:cNvPr>
          <p:cNvSpPr/>
          <p:nvPr userDrawn="1"/>
        </p:nvSpPr>
        <p:spPr>
          <a:xfrm>
            <a:off x="0" y="3220279"/>
            <a:ext cx="9144000" cy="1923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" descr="Master title"/>
          <p:cNvSpPr>
            <a:spLocks noGrp="1"/>
          </p:cNvSpPr>
          <p:nvPr>
            <p:ph type="ctrTitle"/>
          </p:nvPr>
        </p:nvSpPr>
        <p:spPr>
          <a:xfrm>
            <a:off x="1294602" y="476104"/>
            <a:ext cx="6554796" cy="1517292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 hasCustomPrompt="1"/>
          </p:nvPr>
        </p:nvSpPr>
        <p:spPr>
          <a:xfrm>
            <a:off x="3044536" y="2073043"/>
            <a:ext cx="3054928" cy="68371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name(s)</a:t>
            </a:r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57791" y="3220279"/>
            <a:ext cx="4828418" cy="101938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464F55"/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/>
              <a:t>Do More With Digital Scholarship Series</a:t>
            </a:r>
          </a:p>
          <a:p>
            <a:pPr lvl="0"/>
            <a:r>
              <a:rPr lang="en-US" dirty="0"/>
              <a:t>(date)</a:t>
            </a:r>
          </a:p>
        </p:txBody>
      </p:sp>
      <p:sp>
        <p:nvSpPr>
          <p:cNvPr id="21" name="URL">
            <a:extLst>
              <a:ext uri="{FF2B5EF4-FFF2-40B4-BE49-F238E27FC236}">
                <a16:creationId xmlns:a16="http://schemas.microsoft.com/office/drawing/2014/main" id="{E6FFB588-9FFC-4846-B44A-A6A82389344D}"/>
              </a:ext>
            </a:extLst>
          </p:cNvPr>
          <p:cNvSpPr txBox="1"/>
          <p:nvPr userDrawn="1"/>
        </p:nvSpPr>
        <p:spPr>
          <a:xfrm>
            <a:off x="143533" y="4791359"/>
            <a:ext cx="250477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spc="20" baseline="0" dirty="0">
                <a:latin typeface="Arial" panose="020B0604020202020204" pitchFamily="34" charset="0"/>
                <a:cs typeface="Arial" panose="020B0604020202020204" pitchFamily="34" charset="0"/>
              </a:rPr>
              <a:t>scds.ca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9D260019-5213-4030-B7A0-3CFD8B707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4326" y="4423558"/>
            <a:ext cx="1696141" cy="575017"/>
          </a:xfrm>
          <a:prstGeom prst="rect">
            <a:avLst/>
          </a:prstGeom>
        </p:spPr>
      </p:pic>
      <p:pic>
        <p:nvPicPr>
          <p:cNvPr id="4" name="Picture 3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D684596-0592-4D8C-86FA-474785FFE2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749" b="21749"/>
          <a:stretch/>
        </p:blipFill>
        <p:spPr>
          <a:xfrm>
            <a:off x="162056" y="4423559"/>
            <a:ext cx="1696141" cy="5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0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8C456362-D07C-D447-9EE5-3045E4C2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09422" y="1291430"/>
            <a:ext cx="2237185" cy="2237184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625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9278" y="1290638"/>
            <a:ext cx="2237185" cy="223837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/>
            </a:lvl1pPr>
          </a:lstStyle>
          <a:p>
            <a:pPr lvl="0"/>
            <a:r>
              <a:rPr lang="en-US" dirty="0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665105" y="754776"/>
            <a:ext cx="5111750" cy="3379131"/>
          </a:xfrm>
        </p:spPr>
        <p:txBody>
          <a:bodyPr anchor="ctr" anchorCtr="0"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text or</a:t>
            </a:r>
            <a:br>
              <a:rPr lang="en-US" dirty="0"/>
            </a:br>
            <a:r>
              <a:rPr lang="en-US" dirty="0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9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92288" y="459581"/>
            <a:ext cx="5486400" cy="30861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the picture icon to insert a picture. </a:t>
            </a:r>
            <a:br>
              <a:rPr lang="en-US" dirty="0"/>
            </a:br>
            <a:r>
              <a:rPr lang="en-US" dirty="0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3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picture icon to insert a background picture. </a:t>
            </a:r>
            <a:br>
              <a:rPr lang="en-US" dirty="0"/>
            </a:br>
            <a:r>
              <a:rPr lang="en-US" dirty="0"/>
              <a:t>Make sure to include an image description by right </a:t>
            </a:r>
            <a:br>
              <a:rPr lang="en-US" dirty="0"/>
            </a:br>
            <a:r>
              <a:rPr lang="en-US" dirty="0"/>
              <a:t>clicking on your image and selecting ‘Edit Alt Text…’ </a:t>
            </a:r>
          </a:p>
          <a:p>
            <a:endParaRPr lang="en-US" dirty="0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5292" y="-704631"/>
            <a:ext cx="4166289" cy="416628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8763" y="496248"/>
            <a:ext cx="2029237" cy="2065338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Name, </a:t>
            </a:r>
            <a:br>
              <a:rPr lang="en-US" dirty="0"/>
            </a:br>
            <a:r>
              <a:rPr lang="en-US" dirty="0"/>
              <a:t>Title, </a:t>
            </a:r>
            <a:br>
              <a:rPr lang="en-US" dirty="0"/>
            </a:br>
            <a:r>
              <a:rPr lang="en-US" dirty="0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216562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1201875"/>
            <a:ext cx="9144000" cy="1805100"/>
          </a:xfrm>
          <a:prstGeom prst="rect">
            <a:avLst/>
          </a:prstGeom>
          <a:solidFill>
            <a:srgbClr val="361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85875" y="256522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r="36081"/>
          <a:stretch/>
        </p:blipFill>
        <p:spPr>
          <a:xfrm>
            <a:off x="188238" y="1408102"/>
            <a:ext cx="2136000" cy="139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482" y="1466260"/>
            <a:ext cx="2136000" cy="132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942" y="1348500"/>
            <a:ext cx="948833" cy="1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588" y="1348500"/>
            <a:ext cx="1511700" cy="1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9170" y="1348500"/>
            <a:ext cx="1438047" cy="15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874450" y="3157700"/>
            <a:ext cx="5172300" cy="18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0488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➢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→"/>
              <a:defRPr sz="18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46950" y="5082350"/>
            <a:ext cx="9050100" cy="47400"/>
          </a:xfrm>
          <a:prstGeom prst="rect">
            <a:avLst/>
          </a:prstGeom>
          <a:solidFill>
            <a:srgbClr val="36102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109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361024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solidFill>
            <a:srgbClr val="36102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163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1465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651100"/>
            <a:ext cx="9144000" cy="1635300"/>
          </a:xfrm>
          <a:prstGeom prst="rect">
            <a:avLst/>
          </a:prstGeom>
          <a:solidFill>
            <a:srgbClr val="361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5013800" y="-28925"/>
            <a:ext cx="3484200" cy="25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4753100" y="4388225"/>
            <a:ext cx="42936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r="36081"/>
          <a:stretch/>
        </p:blipFill>
        <p:spPr>
          <a:xfrm>
            <a:off x="187000" y="2772502"/>
            <a:ext cx="2136000" cy="139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245" y="2830660"/>
            <a:ext cx="2136000" cy="132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704" y="2712900"/>
            <a:ext cx="948833" cy="1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7350" y="2712900"/>
            <a:ext cx="1511700" cy="1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7932" y="2712900"/>
            <a:ext cx="1438047" cy="151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486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1201875"/>
            <a:ext cx="9144000" cy="1805100"/>
          </a:xfrm>
          <a:prstGeom prst="rect">
            <a:avLst/>
          </a:prstGeom>
          <a:solidFill>
            <a:srgbClr val="361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85875" y="256522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r="36081"/>
          <a:stretch/>
        </p:blipFill>
        <p:spPr>
          <a:xfrm>
            <a:off x="188238" y="1408102"/>
            <a:ext cx="2136000" cy="139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482" y="1466260"/>
            <a:ext cx="2136000" cy="132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942" y="1348500"/>
            <a:ext cx="948833" cy="1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588" y="1348500"/>
            <a:ext cx="1511700" cy="1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9170" y="1348500"/>
            <a:ext cx="1438047" cy="15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874450" y="3157700"/>
            <a:ext cx="5172300" cy="18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93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➢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→"/>
              <a:defRPr sz="18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46950" y="5082350"/>
            <a:ext cx="9050100" cy="47400"/>
          </a:xfrm>
          <a:prstGeom prst="rect">
            <a:avLst/>
          </a:prstGeom>
          <a:solidFill>
            <a:srgbClr val="36102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84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picture icon to insert a background picture. </a:t>
            </a:r>
            <a:br>
              <a:rPr lang="en-US" dirty="0"/>
            </a:br>
            <a:r>
              <a:rPr lang="en-US" dirty="0"/>
              <a:t>Make sure to include an image description by right </a:t>
            </a:r>
            <a:br>
              <a:rPr lang="en-US" dirty="0"/>
            </a:br>
            <a:r>
              <a:rPr lang="en-US" dirty="0"/>
              <a:t>clicking on your image and selecting ‘Edit Alt Text…’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53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➢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➢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405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517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1700" y="174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➢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7303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361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3" name="Google Shape;5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→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69261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2266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3610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  <a:defRPr>
                <a:solidFill>
                  <a:schemeClr val="lt1"/>
                </a:solidFill>
              </a:defRPr>
            </a:lvl1pPr>
            <a:lvl2pPr marL="914400" lvl="1" indent="-3111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→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454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" descr="Slide title">
            <a:extLst>
              <a:ext uri="{FF2B5EF4-FFF2-40B4-BE49-F238E27FC236}">
                <a16:creationId xmlns:a16="http://schemas.microsoft.com/office/drawing/2014/main" id="{6BBD06D5-C1DC-E148-8EFB-74F86B11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>
            <a:noAutofit/>
          </a:bodyPr>
          <a:lstStyle>
            <a:lvl1pPr>
              <a:lnSpc>
                <a:spcPct val="15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10"/>
            <a:ext cx="8780462" cy="56494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idx="1" hasCustomPrompt="1"/>
          </p:nvPr>
        </p:nvSpPr>
        <p:spPr>
          <a:xfrm>
            <a:off x="200893" y="1066080"/>
            <a:ext cx="8781051" cy="3402011"/>
          </a:xfrm>
        </p:spPr>
        <p:txBody>
          <a:bodyPr l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0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769" y="987188"/>
            <a:ext cx="8780462" cy="2811415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i="1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  <p:sp>
        <p:nvSpPr>
          <p:cNvPr id="7" name="Title Placeholder" descr="Slide title">
            <a:extLst>
              <a:ext uri="{FF2B5EF4-FFF2-40B4-BE49-F238E27FC236}">
                <a16:creationId xmlns:a16="http://schemas.microsoft.com/office/drawing/2014/main" id="{8A788B63-0CC9-498F-92AF-9E760106F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6507"/>
            <a:ext cx="8781051" cy="491537"/>
          </a:xfrm>
        </p:spPr>
        <p:txBody>
          <a:bodyPr bIns="0" anchor="b" anchorCtr="0">
            <a:noAutofit/>
          </a:bodyPr>
          <a:lstStyle>
            <a:lvl1pPr algn="ctr">
              <a:lnSpc>
                <a:spcPct val="1500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634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6C77D3C7-0799-4147-8E2C-FF0B1E17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1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2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 Picture" descr="circle image collage depicting a rending of the human brain and a student smiling while reading a book beside a window">
            <a:extLst>
              <a:ext uri="{FF2B5EF4-FFF2-40B4-BE49-F238E27FC236}">
                <a16:creationId xmlns:a16="http://schemas.microsoft.com/office/drawing/2014/main" id="{E6070089-2CCE-BC44-92E5-1BB4AB268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25" y="210299"/>
            <a:ext cx="5829300" cy="4133088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A6AC2AF-EA7D-1845-B660-F59AAE826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1908" y="1981200"/>
            <a:ext cx="2292927" cy="1925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2400">
                <a:solidFill>
                  <a:schemeClr val="bg1"/>
                </a:solidFill>
              </a:defRPr>
            </a:lvl2pPr>
            <a:lvl3pPr marL="685800" indent="0" algn="ctr">
              <a:buNone/>
              <a:defRPr sz="2400">
                <a:solidFill>
                  <a:schemeClr val="bg1"/>
                </a:solidFill>
              </a:defRPr>
            </a:lvl3pPr>
            <a:lvl4pPr marL="1028700" indent="0" algn="ctr">
              <a:buNone/>
              <a:defRPr sz="2400">
                <a:solidFill>
                  <a:schemeClr val="bg1"/>
                </a:solidFill>
              </a:defRPr>
            </a:lvl4pPr>
            <a:lvl5pPr marL="13716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7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CE1C8C8A-E128-DB4F-89B6-F62207053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4" y="590864"/>
            <a:ext cx="6088967" cy="3653381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3957A4D7-17B2-DF4C-9315-D964D47D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28" y="885401"/>
            <a:ext cx="2570813" cy="2973090"/>
          </a:xfrm>
        </p:spPr>
        <p:txBody>
          <a:bodyPr bIns="0" anchor="ctr" anchorCtr="0"/>
          <a:lstStyle>
            <a:lvl1pPr algn="ctr">
              <a:lnSpc>
                <a:spcPct val="112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3BC43BA5-B147-5E40-827F-3DE426502B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4492" y="2708563"/>
            <a:ext cx="1156854" cy="153568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434421" y="640556"/>
            <a:ext cx="3338513" cy="33385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625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5527" y="1493260"/>
            <a:ext cx="2376054" cy="87153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5527" y="2385580"/>
            <a:ext cx="2376054" cy="106420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575050" y="512618"/>
            <a:ext cx="5111750" cy="390005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7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00893" y="853499"/>
            <a:ext cx="8781051" cy="3481937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4894" y="4661165"/>
            <a:ext cx="4534212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URL">
            <a:extLst>
              <a:ext uri="{FF2B5EF4-FFF2-40B4-BE49-F238E27FC236}">
                <a16:creationId xmlns:a16="http://schemas.microsoft.com/office/drawing/2014/main" id="{0C654FC7-9C31-074E-AD8E-D6FD365BF2A7}"/>
              </a:ext>
            </a:extLst>
          </p:cNvPr>
          <p:cNvSpPr txBox="1"/>
          <p:nvPr userDrawn="1"/>
        </p:nvSpPr>
        <p:spPr>
          <a:xfrm>
            <a:off x="143533" y="4791359"/>
            <a:ext cx="250477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spc="20" baseline="0" dirty="0">
                <a:latin typeface="Arial" panose="020B0604020202020204" pitchFamily="34" charset="0"/>
                <a:cs typeface="Arial" panose="020B0604020202020204" pitchFamily="34" charset="0"/>
              </a:rPr>
              <a:t>scds.ca</a:t>
            </a:r>
          </a:p>
        </p:txBody>
      </p:sp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4979210" y="4738798"/>
            <a:ext cx="479525" cy="273844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Divider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836061" y="4738799"/>
            <a:ext cx="224451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3788" y="4738799"/>
            <a:ext cx="1254065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5DE78AF-436C-4D56-886F-77547547812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304326" y="4423558"/>
            <a:ext cx="1696141" cy="575017"/>
          </a:xfrm>
          <a:prstGeom prst="rect">
            <a:avLst/>
          </a:prstGeom>
        </p:spPr>
      </p:pic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0C7B1E06-392E-4307-8CF8-2F08FD17468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62056" y="4202225"/>
            <a:ext cx="1696141" cy="101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8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8" r:id="rId4"/>
    <p:sldLayoutId id="2147483652" r:id="rId5"/>
    <p:sldLayoutId id="2147483654" r:id="rId6"/>
    <p:sldLayoutId id="2147483665" r:id="rId7"/>
    <p:sldLayoutId id="2147483666" r:id="rId8"/>
    <p:sldLayoutId id="2147483656" r:id="rId9"/>
    <p:sldLayoutId id="2147483664" r:id="rId10"/>
    <p:sldLayoutId id="2147483657" r:id="rId11"/>
    <p:sldLayoutId id="2147483667" r:id="rId12"/>
    <p:sldLayoutId id="2147483669" r:id="rId13"/>
    <p:sldLayoutId id="2147483670" r:id="rId14"/>
    <p:sldLayoutId id="2147483671" r:id="rId15"/>
    <p:sldLayoutId id="2147483672" r:id="rId16"/>
  </p:sldLayoutIdLst>
  <p:hf hdr="0" ftr="0"/>
  <p:txStyles>
    <p:titleStyle>
      <a:lvl1pPr algn="l" defTabSz="342900" rtl="0" eaLnBrk="1" latinLnBrk="0" hangingPunct="1">
        <a:lnSpc>
          <a:spcPct val="150000"/>
        </a:lnSpc>
        <a:spcBef>
          <a:spcPct val="0"/>
        </a:spcBef>
        <a:buNone/>
        <a:defRPr sz="1800" b="0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rgbClr val="7C0040"/>
        </a:buClr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485213" indent="-214313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772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8761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0750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Sans Pro"/>
              <a:buChar char="➢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Source Sans Pro"/>
              <a:buChar char="→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63734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1" r:id="rId7"/>
    <p:sldLayoutId id="2147483682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hoolofdata.org/handbook/courses/data-cleaning-invisible-man-in-spreadsheet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632RG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dev/ap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hyperlink" Target="http://developer.nytimes.com/doc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sandersforpresid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205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refine.org/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openrefine-socialsci/" TargetMode="External"/><Relationship Id="rId2" Type="http://schemas.openxmlformats.org/officeDocument/2006/relationships/hyperlink" Target="https://scds.github.io/data-wranglin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.mcmaster.ca/dmds-data-wrangling-drop-i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B0D6FE-8DA1-F341-A125-C435290DB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Wrangling with </a:t>
            </a:r>
            <a:r>
              <a:rPr lang="en-US" dirty="0" err="1"/>
              <a:t>OpenRefine</a:t>
            </a:r>
            <a:endParaRPr lang="en-US" dirty="0"/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40A6380A-F0A0-D041-A01E-B58CAE535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Brodeur</a:t>
            </a:r>
          </a:p>
        </p:txBody>
      </p:sp>
      <p:sp>
        <p:nvSpPr>
          <p:cNvPr id="4" name="Meeting Information Placeholder">
            <a:extLst>
              <a:ext uri="{FF2B5EF4-FFF2-40B4-BE49-F238E27FC236}">
                <a16:creationId xmlns:a16="http://schemas.microsoft.com/office/drawing/2014/main" id="{598FC110-1797-7641-85E2-C79773589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9557" y="3220279"/>
            <a:ext cx="5344886" cy="10193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 More with Digital Scholarship Workshop Series</a:t>
            </a:r>
          </a:p>
          <a:p>
            <a:r>
              <a:rPr lang="en-US" dirty="0">
                <a:solidFill>
                  <a:schemeClr val="tx1"/>
                </a:solidFill>
              </a:rPr>
              <a:t>February 1, 2021</a:t>
            </a:r>
          </a:p>
        </p:txBody>
      </p:sp>
    </p:spTree>
    <p:extLst>
      <p:ext uri="{BB962C8B-B14F-4D97-AF65-F5344CB8AC3E}">
        <p14:creationId xmlns:p14="http://schemas.microsoft.com/office/powerpoint/2010/main" val="3661685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data wrangling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wran·gle</a:t>
            </a:r>
            <a:r>
              <a:rPr lang="en-GB"/>
              <a:t>   </a:t>
            </a:r>
            <a:r>
              <a:rPr lang="en-GB" sz="1600" i="1"/>
              <a:t>v.tr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manage or herd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manage or control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grasp and maneuver (something); wrestle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win or obtain by argument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data wrangling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wran·gle</a:t>
            </a:r>
            <a:r>
              <a:rPr lang="en-GB"/>
              <a:t>   </a:t>
            </a:r>
            <a:r>
              <a:rPr lang="en-GB" sz="1600" i="1"/>
              <a:t>v.tr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manage or herd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manage or control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grasp and maneuver (something); wrestle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win or obtain by argument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wran·gle</a:t>
            </a:r>
            <a:r>
              <a:rPr lang="en-GB"/>
              <a:t>   </a:t>
            </a:r>
            <a:r>
              <a:rPr lang="en-GB" sz="1600" i="1"/>
              <a:t>v.intr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attempt to deal with or understand something; contend or struggle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data wrangling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wran·gle</a:t>
            </a:r>
            <a:r>
              <a:rPr lang="en-GB"/>
              <a:t>   </a:t>
            </a:r>
            <a:r>
              <a:rPr lang="en-GB" sz="1600" i="1"/>
              <a:t>v.tr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manage or herd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manage or control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grasp and maneuver (something); wrestle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win or obtain by argument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wran·gle</a:t>
            </a:r>
            <a:r>
              <a:rPr lang="en-GB"/>
              <a:t>   </a:t>
            </a:r>
            <a:r>
              <a:rPr lang="en-GB" sz="1600" i="1"/>
              <a:t>v.intr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To attempt to deal with or understand something; contend or struggle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wran·gle</a:t>
            </a:r>
            <a:r>
              <a:rPr lang="en-GB"/>
              <a:t>   </a:t>
            </a:r>
            <a:r>
              <a:rPr lang="en-GB" sz="1600" i="1"/>
              <a:t>n.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An angry, noisy argument or dispute.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data wrangling</a:t>
            </a:r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In the context of data, DATA WRANGLING: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➢"/>
            </a:pPr>
            <a:r>
              <a:rPr lang="en-GB" sz="2000"/>
              <a:t>Is the process of cleaning and conditioning data into a usable format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GB" sz="2000"/>
              <a:t>May be a manual, semi-automated or automated process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GB" sz="2000"/>
              <a:t>Produces data that connects to tools, collaborators and communities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wrangle?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2000" dirty="0"/>
              <a:t>Even if you understand and work well with your data, it doesn’t mean that a computer will be able to use it to the same extent.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2000" dirty="0"/>
              <a:t>Computers (like people) are only as flexible/adaptable as far as they have been trained or instructed.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2000" dirty="0"/>
              <a:t>Therefore, it often takes work to structure your information/data in a way that can be used in a computing environment.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wrangle?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Because this happens →				← , and this can be a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		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School of Data’s Data Cleaning Module: </a:t>
            </a:r>
            <a:br>
              <a:rPr lang="en-GB"/>
            </a:br>
            <a:r>
              <a:rPr lang="en-GB"/>
              <a:t>“the Invisible Man is in your spreadsheet, messing with your data”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http://schoolofdata.org/handbook/courses/data-cleaning-invisible-man-in-spreadsheets/</a:t>
            </a:r>
            <a:r>
              <a:rPr lang="en-GB" sz="1200"/>
              <a:t> </a:t>
            </a:r>
            <a:endParaRPr sz="1200"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338" y="1402400"/>
            <a:ext cx="10953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85875" y="256522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your needs</a:t>
            </a: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1"/>
          </p:nvPr>
        </p:nvSpPr>
        <p:spPr>
          <a:xfrm>
            <a:off x="3874450" y="3157700"/>
            <a:ext cx="5172300" cy="18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body" idx="4294967295"/>
          </p:nvPr>
        </p:nvSpPr>
        <p:spPr>
          <a:xfrm>
            <a:off x="311700" y="1000075"/>
            <a:ext cx="8520600" cy="3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</a:rPr>
              <a:t>What is your ‘data’?</a:t>
            </a:r>
            <a:endParaRPr sz="24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</a:rPr>
              <a:t>What kind of ‘wrangling’ is required?</a:t>
            </a:r>
            <a:endParaRPr sz="2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202025" y="64025"/>
            <a:ext cx="87399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wrangling: BIG impact, even for </a:t>
            </a:r>
            <a:r>
              <a:rPr lang="en-GB" sz="2400"/>
              <a:t>small data</a:t>
            </a:r>
            <a:endParaRPr sz="3500"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7A003C"/>
                </a:solidFill>
              </a:rPr>
              <a:t>Whether your data is small or “BIG”, conditioning it is critical.</a:t>
            </a:r>
            <a:endParaRPr sz="2400" dirty="0">
              <a:solidFill>
                <a:srgbClr val="7A003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600" y="995188"/>
            <a:ext cx="3876800" cy="31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data is defined by the 3 “V”s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 Picture" descr="Summer campus photo of the iconic McMaster Arch">
            <a:extLst>
              <a:ext uri="{FF2B5EF4-FFF2-40B4-BE49-F238E27FC236}">
                <a16:creationId xmlns:a16="http://schemas.microsoft.com/office/drawing/2014/main" id="{CE8788E2-F5F0-2945-BB6D-0B866ABE0F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4" name="Subtitle Placeholder">
            <a:extLst>
              <a:ext uri="{FF2B5EF4-FFF2-40B4-BE49-F238E27FC236}">
                <a16:creationId xmlns:a16="http://schemas.microsoft.com/office/drawing/2014/main" id="{EF7D735D-4DA6-CA4B-95BB-F4FA14CF5E4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830292" y="2604243"/>
            <a:ext cx="2204851" cy="13000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McMaster University sits on the traditional Territories of the Mississauga and Haudenosaunee Nations, and within the lands protected by the |</a:t>
            </a:r>
            <a:br>
              <a:rPr lang="en-US" dirty="0"/>
            </a:br>
            <a:r>
              <a:rPr lang="en-US" dirty="0"/>
              <a:t>“Dish With One Spoon” wampum agreement.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169A81-797B-43D5-BEB1-C7F912B70726}"/>
              </a:ext>
            </a:extLst>
          </p:cNvPr>
          <p:cNvSpPr/>
          <p:nvPr/>
        </p:nvSpPr>
        <p:spPr>
          <a:xfrm>
            <a:off x="0" y="3238501"/>
            <a:ext cx="9144000" cy="1328056"/>
          </a:xfrm>
          <a:prstGeom prst="rect">
            <a:avLst/>
          </a:prstGeom>
          <a:solidFill>
            <a:srgbClr val="4C555C">
              <a:alpha val="8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dirty="0"/>
              <a:t>McMaster University sits on the traditional Territories of the Mississauga and Haudenosaunee Nations, and within the lands protected by the</a:t>
            </a:r>
            <a:br>
              <a:rPr lang="en-US" sz="2200" i="1" dirty="0"/>
            </a:br>
            <a:r>
              <a:rPr lang="en-US" sz="2200" i="1" dirty="0"/>
              <a:t>“Dish With One Spoon” wampum agreement.</a:t>
            </a:r>
          </a:p>
        </p:txBody>
      </p:sp>
    </p:spTree>
    <p:extLst>
      <p:ext uri="{BB962C8B-B14F-4D97-AF65-F5344CB8AC3E}">
        <p14:creationId xmlns:p14="http://schemas.microsoft.com/office/powerpoint/2010/main" val="1356118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962025"/>
            <a:ext cx="56197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...or the 4 “V”s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150" y="379150"/>
            <a:ext cx="5707700" cy="43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>
            <a:spLocks noGrp="1"/>
          </p:cNvSpPr>
          <p:nvPr>
            <p:ph type="title" idx="4294967295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...or 5?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25" y="199200"/>
            <a:ext cx="5038951" cy="47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6? Really?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5"/>
          <p:cNvGrpSpPr/>
          <p:nvPr/>
        </p:nvGrpSpPr>
        <p:grpSpPr>
          <a:xfrm>
            <a:off x="5545500" y="1021499"/>
            <a:ext cx="4114800" cy="4122000"/>
            <a:chOff x="3784150" y="984625"/>
            <a:chExt cx="4114800" cy="4122000"/>
          </a:xfrm>
        </p:grpSpPr>
        <p:pic>
          <p:nvPicPr>
            <p:cNvPr id="238" name="Google Shape;238;p35"/>
            <p:cNvPicPr preferRelativeResize="0"/>
            <p:nvPr/>
          </p:nvPicPr>
          <p:blipFill rotWithShape="1">
            <a:blip r:embed="rId3">
              <a:alphaModFix/>
            </a:blip>
            <a:srcRect l="19767" r="22701"/>
            <a:stretch/>
          </p:blipFill>
          <p:spPr>
            <a:xfrm>
              <a:off x="4239700" y="1439625"/>
              <a:ext cx="3233075" cy="321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5"/>
            <p:cNvSpPr/>
            <p:nvPr/>
          </p:nvSpPr>
          <p:spPr>
            <a:xfrm>
              <a:off x="3784150" y="984625"/>
              <a:ext cx="4114800" cy="4122000"/>
            </a:xfrm>
            <a:prstGeom prst="donut">
              <a:avLst>
                <a:gd name="adj" fmla="val 11963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Factors Influencing Your Wrangling Needs</a:t>
            </a: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5233800" cy="3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Your data might...</a:t>
            </a:r>
            <a:endParaRPr b="1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be voluminous and dynamic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come from very diverse sources in a variety of formats and structures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vary considerably in quality and consistency </a:t>
            </a:r>
            <a:br>
              <a:rPr lang="en-GB"/>
            </a:br>
            <a:r>
              <a:rPr lang="en-GB"/>
              <a:t>(i.e. may require heavy scrutiny)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Or it might not be...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All of these factors influence your data wrangling needs and potential solutions!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else matters?</a:t>
            </a:r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Other factors that will affect the nature of your wrangling activities:</a:t>
            </a:r>
            <a:endParaRPr b="1" dirty="0"/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-GB" sz="1400" dirty="0"/>
              <a:t>What tools are you using? </a:t>
            </a:r>
            <a:endParaRPr sz="14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400" dirty="0"/>
              <a:t>Are automated approaches available?</a:t>
            </a:r>
            <a:endParaRPr sz="14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400" dirty="0"/>
              <a:t>What formats are required for later analyses?</a:t>
            </a:r>
            <a:endParaRPr sz="14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400" dirty="0"/>
              <a:t>How tolerant are you to errors?</a:t>
            </a:r>
            <a:endParaRPr sz="1400" dirty="0"/>
          </a:p>
        </p:txBody>
      </p:sp>
      <p:grpSp>
        <p:nvGrpSpPr>
          <p:cNvPr id="248" name="Google Shape;248;p36"/>
          <p:cNvGrpSpPr/>
          <p:nvPr/>
        </p:nvGrpSpPr>
        <p:grpSpPr>
          <a:xfrm>
            <a:off x="4985100" y="1172075"/>
            <a:ext cx="4114800" cy="4122000"/>
            <a:chOff x="3784150" y="984625"/>
            <a:chExt cx="4114800" cy="4122000"/>
          </a:xfrm>
        </p:grpSpPr>
        <p:pic>
          <p:nvPicPr>
            <p:cNvPr id="249" name="Google Shape;249;p36"/>
            <p:cNvPicPr preferRelativeResize="0"/>
            <p:nvPr/>
          </p:nvPicPr>
          <p:blipFill rotWithShape="1">
            <a:blip r:embed="rId3">
              <a:alphaModFix/>
            </a:blip>
            <a:srcRect l="19767" r="22701"/>
            <a:stretch/>
          </p:blipFill>
          <p:spPr>
            <a:xfrm>
              <a:off x="4239700" y="1439625"/>
              <a:ext cx="3233075" cy="321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36"/>
            <p:cNvSpPr/>
            <p:nvPr/>
          </p:nvSpPr>
          <p:spPr>
            <a:xfrm>
              <a:off x="3784150" y="984625"/>
              <a:ext cx="4114800" cy="4122000"/>
            </a:xfrm>
            <a:prstGeom prst="donut">
              <a:avLst>
                <a:gd name="adj" fmla="val 11963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485875" y="256522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&amp; Assessing Your Data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"/>
          </p:nvPr>
        </p:nvSpPr>
        <p:spPr>
          <a:xfrm>
            <a:off x="4776100" y="3255100"/>
            <a:ext cx="4270800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/>
              <a:t>Downloading Files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/>
              <a:t>API access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/>
              <a:t>Web-scraping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Bulk Downloads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Common data formats</a:t>
            </a:r>
            <a:endParaRPr b="1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ASCII text 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Delimited ASCII (.csv, .tsv)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PDF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JSON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https://goo.gl/632RGb</a:t>
            </a:r>
            <a:r>
              <a:rPr lang="en-GB"/>
              <a:t>)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Markup languages (TEI, HTML, XML)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Multimedia (.wav, .ogg, .mp4, .mkv)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Other, program-specific and ad-hoc file formats (fixed width, SAS, xls)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 rotWithShape="1">
          <a:blip r:embed="rId4">
            <a:alphaModFix/>
          </a:blip>
          <a:srcRect b="45408"/>
          <a:stretch/>
        </p:blipFill>
        <p:spPr>
          <a:xfrm>
            <a:off x="4025625" y="147100"/>
            <a:ext cx="2654525" cy="191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8"/>
          <p:cNvCxnSpPr/>
          <p:nvPr/>
        </p:nvCxnSpPr>
        <p:spPr>
          <a:xfrm rot="10800000" flipH="1">
            <a:off x="3716450" y="2066250"/>
            <a:ext cx="523200" cy="4833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38"/>
          <p:cNvCxnSpPr>
            <a:endCxn id="266" idx="1"/>
          </p:cNvCxnSpPr>
          <p:nvPr/>
        </p:nvCxnSpPr>
        <p:spPr>
          <a:xfrm rot="10800000" flipH="1">
            <a:off x="4370125" y="2887525"/>
            <a:ext cx="1104300" cy="813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7" name="Google Shape;2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900" y="2066250"/>
            <a:ext cx="3570187" cy="16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Access</a:t>
            </a:r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= Application program interface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set of protocols/tools for building software applications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governs how software should interact with each other and user interfaces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Reddit API: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https://www.reddit.com/dev/api</a:t>
            </a:r>
            <a:r>
              <a:rPr lang="en-GB"/>
              <a:t>   </a:t>
            </a:r>
            <a:br>
              <a:rPr lang="en-GB"/>
            </a:br>
            <a:r>
              <a:rPr lang="en-GB"/>
              <a:t>New York Times API: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http://developer.nytimes.com/docs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125" y="1980825"/>
            <a:ext cx="6092150" cy="20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Web Scraping</a:t>
            </a:r>
            <a:endParaRPr dirty="0"/>
          </a:p>
        </p:txBody>
      </p:sp>
      <p:sp>
        <p:nvSpPr>
          <p:cNvPr id="280" name="Google Shape;280;p40"/>
          <p:cNvSpPr txBox="1">
            <a:spLocks noGrp="1"/>
          </p:cNvSpPr>
          <p:nvPr>
            <p:ph type="body" idx="1"/>
          </p:nvPr>
        </p:nvSpPr>
        <p:spPr>
          <a:xfrm>
            <a:off x="311700" y="811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Scraping vs. Parsing: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Parsing: data being extracted is intended as input to another program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Scraping: data being extracted is intended for display to an end user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e.g. </a:t>
            </a:r>
            <a:r>
              <a:rPr lang="en-GB">
                <a:solidFill>
                  <a:schemeClr val="accent1"/>
                </a:solidFill>
              </a:rPr>
              <a:t>&gt;</a:t>
            </a:r>
            <a:r>
              <a:rPr lang="en-GB"/>
              <a:t>   </a:t>
            </a:r>
            <a:r>
              <a:rPr lang="en-GB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wget </a:t>
            </a:r>
            <a:r>
              <a:rPr lang="en-GB">
                <a:solidFill>
                  <a:schemeClr val="accent1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https://www.reddit.com/r/sandersforpresident</a:t>
            </a:r>
            <a:endParaRPr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➢"/>
            </a:pPr>
            <a:r>
              <a:rPr lang="en-GB"/>
              <a:t>Scrapes web page html to file → </a:t>
            </a: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25" y="2517275"/>
            <a:ext cx="3495075" cy="25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5" y="916238"/>
            <a:ext cx="2124100" cy="3043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325" y="100225"/>
            <a:ext cx="2410544" cy="3043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3" name="Google Shape;313;p45"/>
          <p:cNvSpPr/>
          <p:nvPr/>
        </p:nvSpPr>
        <p:spPr>
          <a:xfrm>
            <a:off x="2140650" y="1040575"/>
            <a:ext cx="1181700" cy="832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6625" y="2552264"/>
            <a:ext cx="3185425" cy="243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3175" y="1465721"/>
            <a:ext cx="2124100" cy="3317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9;p40">
            <a:extLst>
              <a:ext uri="{FF2B5EF4-FFF2-40B4-BE49-F238E27FC236}">
                <a16:creationId xmlns:a16="http://schemas.microsoft.com/office/drawing/2014/main" id="{314BE6C3-4DC4-4AD1-91E7-146E90993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741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Scanned / OCRed Data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44D2B4-6AEF-4C9E-825E-6ECE8686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2E7ACE-78D2-4F94-97B2-A56F3503EC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1613" y="986134"/>
            <a:ext cx="8780462" cy="564942"/>
          </a:xfrm>
        </p:spPr>
        <p:txBody>
          <a:bodyPr/>
          <a:lstStyle/>
          <a:p>
            <a:r>
              <a:rPr lang="en-US" dirty="0"/>
              <a:t>By the conclusion of this workshop, you should be able to: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3908E9-539D-4339-9972-29F4250A9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93" y="1551076"/>
            <a:ext cx="8781051" cy="2917015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Describe the basic principles of data wrangling and situations where it is useful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Apply the basic functionality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OpenRefine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clean, explore, and analyze messy data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Use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OpenRefine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to wrangle your own ‘messy’ data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Identify where to find more information and support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16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485875" y="256522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&amp; Transforming Your Data</a:t>
            </a:r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1"/>
          </p:nvPr>
        </p:nvSpPr>
        <p:spPr>
          <a:xfrm>
            <a:off x="3874450" y="3157700"/>
            <a:ext cx="5172300" cy="18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Cleaning: Goal &amp; Activities</a:t>
            </a:r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Goal: Create data sets that are </a:t>
            </a:r>
            <a:r>
              <a:rPr lang="en-GB" b="1"/>
              <a:t>consistent</a:t>
            </a:r>
            <a:r>
              <a:rPr lang="en-GB"/>
              <a:t> and </a:t>
            </a:r>
            <a:r>
              <a:rPr lang="en-GB" b="1"/>
              <a:t>interoperable</a:t>
            </a:r>
            <a:r>
              <a:rPr lang="en-GB"/>
              <a:t> with other data of interest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Data cleaning (scrubbing) may include: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Detecting and remediating corrupt/inaccurate records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Removing typographical errors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Validating against a known list of possibilities (e.g. verify a string as a postal code)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Eliminating duplicate entries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Harmonizing and standardizing (e.g. represent ‘St’, ‘St.’, ‘Street’ as ‘street’)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Cleaning may be carried out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Manually (interactive)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Semi-automatically (guided)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Automatically (scripted)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So, when to let the computer take over?</a:t>
            </a:r>
            <a:endParaRPr/>
          </a:p>
        </p:txBody>
      </p:sp>
      <p:sp>
        <p:nvSpPr>
          <p:cNvPr id="321" name="Google Shape;321;p4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Whenever it works and will save you time!</a:t>
            </a:r>
            <a:endParaRPr/>
          </a:p>
        </p:txBody>
      </p:sp>
      <p:grpSp>
        <p:nvGrpSpPr>
          <p:cNvPr id="322" name="Google Shape;322;p46"/>
          <p:cNvGrpSpPr/>
          <p:nvPr/>
        </p:nvGrpSpPr>
        <p:grpSpPr>
          <a:xfrm>
            <a:off x="1486325" y="1344625"/>
            <a:ext cx="4192950" cy="3639450"/>
            <a:chOff x="630950" y="1282750"/>
            <a:chExt cx="4192950" cy="3639450"/>
          </a:xfrm>
        </p:grpSpPr>
        <p:grpSp>
          <p:nvGrpSpPr>
            <p:cNvPr id="323" name="Google Shape;323;p46"/>
            <p:cNvGrpSpPr/>
            <p:nvPr/>
          </p:nvGrpSpPr>
          <p:grpSpPr>
            <a:xfrm>
              <a:off x="1270300" y="1282750"/>
              <a:ext cx="2914200" cy="2602800"/>
              <a:chOff x="1270300" y="1282750"/>
              <a:chExt cx="2914200" cy="2602800"/>
            </a:xfrm>
          </p:grpSpPr>
          <p:cxnSp>
            <p:nvCxnSpPr>
              <p:cNvPr id="324" name="Google Shape;324;p46"/>
              <p:cNvCxnSpPr/>
              <p:nvPr/>
            </p:nvCxnSpPr>
            <p:spPr>
              <a:xfrm>
                <a:off x="1270300" y="1282750"/>
                <a:ext cx="0" cy="260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46"/>
              <p:cNvCxnSpPr/>
              <p:nvPr/>
            </p:nvCxnSpPr>
            <p:spPr>
              <a:xfrm>
                <a:off x="1270300" y="3885550"/>
                <a:ext cx="291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46"/>
              <p:cNvCxnSpPr/>
              <p:nvPr/>
            </p:nvCxnSpPr>
            <p:spPr>
              <a:xfrm>
                <a:off x="4184500" y="1282750"/>
                <a:ext cx="0" cy="260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7" name="Google Shape;327;p46"/>
            <p:cNvSpPr txBox="1"/>
            <p:nvPr/>
          </p:nvSpPr>
          <p:spPr>
            <a:xfrm rot="-5400000">
              <a:off x="116900" y="2319925"/>
              <a:ext cx="15318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Time / Effort to Complete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8" name="Google Shape;328;p46"/>
            <p:cNvSpPr txBox="1"/>
            <p:nvPr/>
          </p:nvSpPr>
          <p:spPr>
            <a:xfrm>
              <a:off x="1382350" y="4614400"/>
              <a:ext cx="269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# of files/items to wrangle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9" name="Google Shape;329;p46"/>
            <p:cNvSpPr txBox="1"/>
            <p:nvPr/>
          </p:nvSpPr>
          <p:spPr>
            <a:xfrm rot="5400000">
              <a:off x="3843450" y="2319900"/>
              <a:ext cx="14571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Potential for Calamity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0" name="Google Shape;330;p46"/>
            <p:cNvSpPr txBox="1"/>
            <p:nvPr/>
          </p:nvSpPr>
          <p:spPr>
            <a:xfrm>
              <a:off x="846850" y="4013500"/>
              <a:ext cx="9840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a file;  page of text, etc.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6"/>
            <p:cNvSpPr txBox="1"/>
            <p:nvPr/>
          </p:nvSpPr>
          <p:spPr>
            <a:xfrm>
              <a:off x="3364400" y="4013500"/>
              <a:ext cx="14595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many, diverse datasets; corpora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Spreadsheets: The frenemy of research</a:t>
            </a:r>
            <a:endParaRPr/>
          </a:p>
        </p:txBody>
      </p:sp>
      <p:cxnSp>
        <p:nvCxnSpPr>
          <p:cNvPr id="337" name="Google Shape;337;p47"/>
          <p:cNvCxnSpPr>
            <a:endCxn id="338" idx="1"/>
          </p:cNvCxnSpPr>
          <p:nvPr/>
        </p:nvCxnSpPr>
        <p:spPr>
          <a:xfrm>
            <a:off x="3910550" y="1270400"/>
            <a:ext cx="18183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" name="Google Shape;338;p47"/>
          <p:cNvSpPr txBox="1"/>
          <p:nvPr/>
        </p:nvSpPr>
        <p:spPr>
          <a:xfrm>
            <a:off x="5728850" y="857900"/>
            <a:ext cx="18306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>
                <a:ln>
                  <a:noFill/>
                </a:ln>
                <a:solidFill>
                  <a:srgbClr val="009688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Doing it manually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9688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9" name="Google Shape;339;p47"/>
          <p:cNvGrpSpPr/>
          <p:nvPr/>
        </p:nvGrpSpPr>
        <p:grpSpPr>
          <a:xfrm>
            <a:off x="482900" y="857900"/>
            <a:ext cx="4192950" cy="3851150"/>
            <a:chOff x="630950" y="1071050"/>
            <a:chExt cx="4192950" cy="3851150"/>
          </a:xfrm>
        </p:grpSpPr>
        <p:grpSp>
          <p:nvGrpSpPr>
            <p:cNvPr id="340" name="Google Shape;340;p47"/>
            <p:cNvGrpSpPr/>
            <p:nvPr/>
          </p:nvGrpSpPr>
          <p:grpSpPr>
            <a:xfrm>
              <a:off x="1270300" y="1282750"/>
              <a:ext cx="2914200" cy="2602800"/>
              <a:chOff x="1270300" y="1282750"/>
              <a:chExt cx="2914200" cy="2602800"/>
            </a:xfrm>
          </p:grpSpPr>
          <p:cxnSp>
            <p:nvCxnSpPr>
              <p:cNvPr id="341" name="Google Shape;341;p47"/>
              <p:cNvCxnSpPr/>
              <p:nvPr/>
            </p:nvCxnSpPr>
            <p:spPr>
              <a:xfrm>
                <a:off x="1270300" y="1282750"/>
                <a:ext cx="0" cy="260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47"/>
              <p:cNvCxnSpPr/>
              <p:nvPr/>
            </p:nvCxnSpPr>
            <p:spPr>
              <a:xfrm>
                <a:off x="1270300" y="3885550"/>
                <a:ext cx="291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47"/>
              <p:cNvCxnSpPr/>
              <p:nvPr/>
            </p:nvCxnSpPr>
            <p:spPr>
              <a:xfrm>
                <a:off x="4184500" y="1282750"/>
                <a:ext cx="0" cy="260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4" name="Google Shape;344;p47"/>
            <p:cNvSpPr txBox="1"/>
            <p:nvPr/>
          </p:nvSpPr>
          <p:spPr>
            <a:xfrm rot="-5400000">
              <a:off x="116900" y="2319925"/>
              <a:ext cx="15318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Time / Effort to Complete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5" name="Google Shape;345;p47"/>
            <p:cNvSpPr txBox="1"/>
            <p:nvPr/>
          </p:nvSpPr>
          <p:spPr>
            <a:xfrm>
              <a:off x="1382350" y="4614400"/>
              <a:ext cx="269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# of files/items to wrangle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6" name="Google Shape;346;p47"/>
            <p:cNvSpPr txBox="1"/>
            <p:nvPr/>
          </p:nvSpPr>
          <p:spPr>
            <a:xfrm rot="5400000">
              <a:off x="3843450" y="2319900"/>
              <a:ext cx="14571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Potential for Calamity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7" name="Google Shape;347;p47"/>
            <p:cNvSpPr txBox="1"/>
            <p:nvPr/>
          </p:nvSpPr>
          <p:spPr>
            <a:xfrm>
              <a:off x="846850" y="4013500"/>
              <a:ext cx="9840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a file;  page of text, etc.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7"/>
            <p:cNvSpPr txBox="1"/>
            <p:nvPr/>
          </p:nvSpPr>
          <p:spPr>
            <a:xfrm>
              <a:off x="3364400" y="4013500"/>
              <a:ext cx="14595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many, diverse datasets; corpora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1282750" y="1071050"/>
              <a:ext cx="2752350" cy="2577975"/>
            </a:xfrm>
            <a:custGeom>
              <a:avLst/>
              <a:gdLst/>
              <a:ahLst/>
              <a:cxnLst/>
              <a:rect l="l" t="t" r="r" b="b"/>
              <a:pathLst>
                <a:path w="110094" h="103119" extrusionOk="0">
                  <a:moveTo>
                    <a:pt x="0" y="103119"/>
                  </a:moveTo>
                  <a:cubicBezTo>
                    <a:pt x="4068" y="102206"/>
                    <a:pt x="13783" y="102372"/>
                    <a:pt x="24410" y="97639"/>
                  </a:cubicBezTo>
                  <a:cubicBezTo>
                    <a:pt x="35038" y="92907"/>
                    <a:pt x="52972" y="83940"/>
                    <a:pt x="63765" y="74724"/>
                  </a:cubicBezTo>
                  <a:cubicBezTo>
                    <a:pt x="74559" y="65508"/>
                    <a:pt x="81450" y="54797"/>
                    <a:pt x="89171" y="42343"/>
                  </a:cubicBezTo>
                  <a:cubicBezTo>
                    <a:pt x="96893" y="29889"/>
                    <a:pt x="106607" y="7057"/>
                    <a:pt x="110094" y="0"/>
                  </a:cubicBezTo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stealth" w="med" len="med"/>
            </a:ln>
          </p:spPr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Spreadsheets: The frenemy of research</a:t>
            </a:r>
            <a:endParaRPr/>
          </a:p>
        </p:txBody>
      </p:sp>
      <p:cxnSp>
        <p:nvCxnSpPr>
          <p:cNvPr id="355" name="Google Shape;355;p48"/>
          <p:cNvCxnSpPr>
            <a:endCxn id="356" idx="1"/>
          </p:cNvCxnSpPr>
          <p:nvPr/>
        </p:nvCxnSpPr>
        <p:spPr>
          <a:xfrm>
            <a:off x="3910550" y="1270400"/>
            <a:ext cx="18183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" name="Google Shape;356;p48"/>
          <p:cNvSpPr txBox="1"/>
          <p:nvPr/>
        </p:nvSpPr>
        <p:spPr>
          <a:xfrm>
            <a:off x="5728850" y="857900"/>
            <a:ext cx="18306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>
                <a:ln>
                  <a:noFill/>
                </a:ln>
                <a:solidFill>
                  <a:srgbClr val="009688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Doing it manually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9688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5828475" y="2965600"/>
            <a:ext cx="21171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Doing it automatically 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58" name="Google Shape;358;p48"/>
          <p:cNvCxnSpPr>
            <a:endCxn id="357" idx="1"/>
          </p:cNvCxnSpPr>
          <p:nvPr/>
        </p:nvCxnSpPr>
        <p:spPr>
          <a:xfrm>
            <a:off x="3539775" y="2970400"/>
            <a:ext cx="2288700" cy="4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9" name="Google Shape;359;p48"/>
          <p:cNvGrpSpPr/>
          <p:nvPr/>
        </p:nvGrpSpPr>
        <p:grpSpPr>
          <a:xfrm>
            <a:off x="482900" y="857900"/>
            <a:ext cx="4192950" cy="3851150"/>
            <a:chOff x="630950" y="1071050"/>
            <a:chExt cx="4192950" cy="3851150"/>
          </a:xfrm>
        </p:grpSpPr>
        <p:grpSp>
          <p:nvGrpSpPr>
            <p:cNvPr id="360" name="Google Shape;360;p48"/>
            <p:cNvGrpSpPr/>
            <p:nvPr/>
          </p:nvGrpSpPr>
          <p:grpSpPr>
            <a:xfrm>
              <a:off x="1270300" y="1282750"/>
              <a:ext cx="2914200" cy="2602800"/>
              <a:chOff x="1270300" y="1282750"/>
              <a:chExt cx="2914200" cy="2602800"/>
            </a:xfrm>
          </p:grpSpPr>
          <p:cxnSp>
            <p:nvCxnSpPr>
              <p:cNvPr id="361" name="Google Shape;361;p48"/>
              <p:cNvCxnSpPr/>
              <p:nvPr/>
            </p:nvCxnSpPr>
            <p:spPr>
              <a:xfrm>
                <a:off x="1270300" y="1282750"/>
                <a:ext cx="0" cy="260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48"/>
              <p:cNvCxnSpPr/>
              <p:nvPr/>
            </p:nvCxnSpPr>
            <p:spPr>
              <a:xfrm>
                <a:off x="1270300" y="3885550"/>
                <a:ext cx="291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48"/>
              <p:cNvCxnSpPr/>
              <p:nvPr/>
            </p:nvCxnSpPr>
            <p:spPr>
              <a:xfrm>
                <a:off x="4184500" y="1282750"/>
                <a:ext cx="0" cy="260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64" name="Google Shape;364;p48"/>
            <p:cNvSpPr txBox="1"/>
            <p:nvPr/>
          </p:nvSpPr>
          <p:spPr>
            <a:xfrm rot="-5400000">
              <a:off x="116900" y="2319925"/>
              <a:ext cx="15318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Time / Effort to Complete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5" name="Google Shape;365;p48"/>
            <p:cNvSpPr txBox="1"/>
            <p:nvPr/>
          </p:nvSpPr>
          <p:spPr>
            <a:xfrm>
              <a:off x="1382350" y="4614400"/>
              <a:ext cx="269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# of files/items to wrangle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6" name="Google Shape;366;p48"/>
            <p:cNvSpPr txBox="1"/>
            <p:nvPr/>
          </p:nvSpPr>
          <p:spPr>
            <a:xfrm rot="5400000">
              <a:off x="3843450" y="2319900"/>
              <a:ext cx="14571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Potential for Calamity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67" name="Google Shape;367;p48"/>
            <p:cNvSpPr txBox="1"/>
            <p:nvPr/>
          </p:nvSpPr>
          <p:spPr>
            <a:xfrm>
              <a:off x="846850" y="4013500"/>
              <a:ext cx="9840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a file;  page of text, etc.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8"/>
            <p:cNvSpPr txBox="1"/>
            <p:nvPr/>
          </p:nvSpPr>
          <p:spPr>
            <a:xfrm>
              <a:off x="3364400" y="4013500"/>
              <a:ext cx="14595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many, diverse datasets; corpora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1282750" y="1071050"/>
              <a:ext cx="2752350" cy="2577975"/>
            </a:xfrm>
            <a:custGeom>
              <a:avLst/>
              <a:gdLst/>
              <a:ahLst/>
              <a:cxnLst/>
              <a:rect l="l" t="t" r="r" b="b"/>
              <a:pathLst>
                <a:path w="110094" h="103119" extrusionOk="0">
                  <a:moveTo>
                    <a:pt x="0" y="103119"/>
                  </a:moveTo>
                  <a:cubicBezTo>
                    <a:pt x="4068" y="102206"/>
                    <a:pt x="13783" y="102372"/>
                    <a:pt x="24410" y="97639"/>
                  </a:cubicBezTo>
                  <a:cubicBezTo>
                    <a:pt x="35038" y="92907"/>
                    <a:pt x="52972" y="83940"/>
                    <a:pt x="63765" y="74724"/>
                  </a:cubicBezTo>
                  <a:cubicBezTo>
                    <a:pt x="74559" y="65508"/>
                    <a:pt x="81450" y="54797"/>
                    <a:pt x="89171" y="42343"/>
                  </a:cubicBezTo>
                  <a:cubicBezTo>
                    <a:pt x="96893" y="29889"/>
                    <a:pt x="106607" y="7057"/>
                    <a:pt x="110094" y="0"/>
                  </a:cubicBezTo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cxnSp>
          <p:nvCxnSpPr>
            <p:cNvPr id="370" name="Google Shape;370;p48"/>
            <p:cNvCxnSpPr/>
            <p:nvPr/>
          </p:nvCxnSpPr>
          <p:spPr>
            <a:xfrm rot="10800000" flipH="1">
              <a:off x="1295225" y="2876875"/>
              <a:ext cx="2839500" cy="485700"/>
            </a:xfrm>
            <a:prstGeom prst="straightConnector1">
              <a:avLst/>
            </a:prstGeom>
            <a:noFill/>
            <a:ln w="38100" cap="flat" cmpd="sng">
              <a:solidFill>
                <a:srgbClr val="CC4125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371" name="Google Shape;371;p48"/>
          <p:cNvSpPr txBox="1"/>
          <p:nvPr/>
        </p:nvSpPr>
        <p:spPr>
          <a:xfrm>
            <a:off x="4953000" y="3863100"/>
            <a:ext cx="36687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>
                <a:ln>
                  <a:noFill/>
                </a:ln>
                <a:solidFill>
                  <a:srgbClr val="009688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Also see this: </a:t>
            </a:r>
            <a:r>
              <a:rPr kumimoji="0" lang="en-GB" sz="2000" b="1" i="0" u="sng" strike="noStrike" kern="0" cap="none" spc="0" normalizeH="0" baseline="0" noProof="0">
                <a:ln>
                  <a:noFill/>
                </a:ln>
                <a:solidFill>
                  <a:srgbClr val="009688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  <a:hlinkClick r:id="rId3"/>
              </a:rPr>
              <a:t>https://xkcd.com/1205/</a:t>
            </a:r>
            <a:r>
              <a:rPr kumimoji="0" lang="en-GB" sz="2000" b="1" i="0" u="none" strike="noStrike" kern="0" cap="none" spc="0" normalizeH="0" baseline="0" noProof="0">
                <a:ln>
                  <a:noFill/>
                </a:ln>
                <a:solidFill>
                  <a:srgbClr val="009688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(thanks Chris!)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9688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>
            <a:spLocks noGrp="1"/>
          </p:cNvSpPr>
          <p:nvPr>
            <p:ph type="title"/>
          </p:nvPr>
        </p:nvSpPr>
        <p:spPr>
          <a:xfrm>
            <a:off x="485875" y="256522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Thoughts and Strategies</a:t>
            </a:r>
            <a:endParaRPr/>
          </a:p>
        </p:txBody>
      </p:sp>
      <p:sp>
        <p:nvSpPr>
          <p:cNvPr id="423" name="Google Shape;423;p56"/>
          <p:cNvSpPr txBox="1">
            <a:spLocks noGrp="1"/>
          </p:cNvSpPr>
          <p:nvPr>
            <p:ph type="subTitle" idx="1"/>
          </p:nvPr>
        </p:nvSpPr>
        <p:spPr>
          <a:xfrm>
            <a:off x="3874450" y="3157700"/>
            <a:ext cx="5172300" cy="18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Experimentation and Documentation</a:t>
            </a:r>
            <a:endParaRPr sz="2400" dirty="0"/>
          </a:p>
        </p:txBody>
      </p:sp>
      <p:sp>
        <p:nvSpPr>
          <p:cNvPr id="429" name="Google Shape;429;p57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Often, experimentation and iteration are important in establishing </a:t>
            </a:r>
            <a:br>
              <a:rPr lang="en-GB"/>
            </a:br>
            <a:r>
              <a:rPr lang="en-GB"/>
              <a:t>the best way to get your data into ‘shape’.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Starting with a sample of data is a good approach.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important to document your outcomes </a:t>
            </a:r>
            <a:r>
              <a:rPr lang="en-GB" b="1" u="sng"/>
              <a:t>and</a:t>
            </a:r>
            <a:r>
              <a:rPr lang="en-GB"/>
              <a:t> your process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How to save time in the long run… </a:t>
            </a:r>
            <a:endParaRPr sz="2400" dirty="0"/>
          </a:p>
        </p:txBody>
      </p:sp>
      <p:sp>
        <p:nvSpPr>
          <p:cNvPr id="435" name="Google Shape;435;p58"/>
          <p:cNvSpPr txBox="1">
            <a:spLocks noGrp="1"/>
          </p:cNvSpPr>
          <p:nvPr>
            <p:ph type="body" idx="1"/>
          </p:nvPr>
        </p:nvSpPr>
        <p:spPr>
          <a:xfrm>
            <a:off x="159525" y="847675"/>
            <a:ext cx="882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Look for tools that exist to help you wrangle your data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-GB" sz="1800"/>
              <a:t>automated or semi-automated (guided) cleaning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-GB" sz="1800"/>
              <a:t>data transformation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-GB" sz="1800"/>
              <a:t>converting between data formats</a:t>
            </a:r>
            <a:endParaRPr sz="18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Seek out tutorials / instruction for the tools you’re using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Control your data at the point of collection - refine your process to reduce ‘garbage in’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→"/>
            </a:pPr>
            <a:r>
              <a:rPr lang="en-GB" sz="1800"/>
              <a:t>e.g. when crowdsourcing data -- use controlled fields and vocabularies; insert data validation processes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>
            <a:spLocks noGrp="1"/>
          </p:cNvSpPr>
          <p:nvPr>
            <p:ph type="title"/>
          </p:nvPr>
        </p:nvSpPr>
        <p:spPr>
          <a:xfrm>
            <a:off x="485875" y="256522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Wrangling with </a:t>
            </a:r>
            <a:r>
              <a:rPr lang="en-GB" dirty="0" err="1"/>
              <a:t>OpenRefine</a:t>
            </a:r>
            <a:endParaRPr dirty="0"/>
          </a:p>
        </p:txBody>
      </p:sp>
      <p:sp>
        <p:nvSpPr>
          <p:cNvPr id="423" name="Google Shape;423;p56"/>
          <p:cNvSpPr txBox="1">
            <a:spLocks noGrp="1"/>
          </p:cNvSpPr>
          <p:nvPr>
            <p:ph type="subTitle" idx="1"/>
          </p:nvPr>
        </p:nvSpPr>
        <p:spPr>
          <a:xfrm>
            <a:off x="3874450" y="3157700"/>
            <a:ext cx="5172300" cy="18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532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431D-06CF-4A50-8962-9DF4764C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OpenRefine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8F70A-CC58-4FC9-8ADD-AC981CC4C3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955B0-33B2-4F64-9E83-497CE6A16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Formerly known as “Google Refine”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Free &amp; open-source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Tool for cleaning messy, large-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datasets (100,000 rows)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Desktop application – runs locally through your (modern) browser, e.g., Firefox or Chrome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0BB75-7799-47D7-9109-080F5A72F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557B2D-6E2A-4208-B1D0-850365D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57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85875" y="256522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&amp; Data Wrangling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3874450" y="3157700"/>
            <a:ext cx="5172300" cy="18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9BB7-73CE-464C-958E-B6BA0856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OpenRefine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7DF43-8FED-46C6-BD61-2E5AA58D51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5219F-7F4E-4C2C-9AC1-8FC3B1F1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93" y="1066081"/>
            <a:ext cx="8781051" cy="2927186"/>
          </a:xfrm>
        </p:spPr>
        <p:txBody>
          <a:bodyPr>
            <a:normAutofit fontScale="92500" lnSpcReduction="2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Powerful, but ‘easy’ to use – low learning curve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import data from variety of sources, including directly from the web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Retains log of all data cleaning actions (i.e. you can revert your changes)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Does not modify original data files</a:t>
            </a: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Browser-based, so works on most computers (can even run it off of a flash drive)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track, export, and re-apply actions across datasets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Apply powerful clustering algorithms to help clean your data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2FD09-68E2-498E-BCEC-41A6C9FC06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928A65-6345-43ED-82F2-1930AD67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A0108-7027-4484-BE1E-7935EF95775D}"/>
              </a:ext>
            </a:extLst>
          </p:cNvPr>
          <p:cNvSpPr txBox="1"/>
          <p:nvPr/>
        </p:nvSpPr>
        <p:spPr>
          <a:xfrm>
            <a:off x="2286000" y="39932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/>
              </a:rPr>
              <a:t>https://openrefine.org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71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CC63-13D7-4400-8703-45D482F3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55C66-6112-4DBB-B7BE-96DF839232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105E-91AD-4FBB-B503-E93D74A6F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scds.github.io/data-wrangling/</a:t>
            </a:r>
            <a:r>
              <a:rPr lang="en-US" dirty="0"/>
              <a:t> for a introduction and preparation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Then, complete the Data Carpentries self-serve </a:t>
            </a:r>
            <a:r>
              <a:rPr lang="en-US" dirty="0" err="1"/>
              <a:t>OpenRefine</a:t>
            </a:r>
            <a:r>
              <a:rPr lang="en-US" dirty="0"/>
              <a:t> Workshop</a:t>
            </a:r>
            <a:br>
              <a:rPr lang="en-US" dirty="0"/>
            </a:br>
            <a:r>
              <a:rPr lang="en-US" dirty="0">
                <a:hlinkClick r:id="rId3"/>
              </a:rPr>
              <a:t>https://datacarpentry.org/openrefine-socialsci/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If you have questions, register for the </a:t>
            </a:r>
            <a:r>
              <a:rPr lang="en-US" dirty="0" err="1"/>
              <a:t>OpenRefine</a:t>
            </a:r>
            <a:r>
              <a:rPr lang="en-US" dirty="0"/>
              <a:t> drop-in session</a:t>
            </a:r>
            <a:br>
              <a:rPr lang="en-US" dirty="0"/>
            </a:br>
            <a:r>
              <a:rPr lang="en-US" dirty="0"/>
              <a:t>on February 11, 2021: </a:t>
            </a:r>
            <a:br>
              <a:rPr lang="en-US" dirty="0"/>
            </a:br>
            <a:r>
              <a:rPr lang="en-US" dirty="0">
                <a:hlinkClick r:id="rId4"/>
              </a:rPr>
              <a:t>u.mcmaster.ca/</a:t>
            </a:r>
            <a:r>
              <a:rPr lang="en-US" dirty="0" err="1">
                <a:hlinkClick r:id="rId4"/>
              </a:rPr>
              <a:t>dmds</a:t>
            </a:r>
            <a:r>
              <a:rPr lang="en-US" dirty="0">
                <a:hlinkClick r:id="rId4"/>
              </a:rPr>
              <a:t>-data-wrangling-drop-in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E5408-1517-4268-B4E3-E2B3F194D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147F77D-ECCE-4E17-8894-C572AE90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31,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2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Chances are that your project contains at least one (and likely more) data types: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-GB" sz="1800"/>
              <a:t>Text, images, tags, geographical coordinates, categorical items, </a:t>
            </a:r>
            <a:br>
              <a:rPr lang="en-GB" sz="1800"/>
            </a:br>
            <a:r>
              <a:rPr lang="en-GB" sz="1800"/>
              <a:t>records, metadata, multimedia, etc.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Understanding your data and your intended actions is a critical part of  </a:t>
            </a:r>
            <a:br>
              <a:rPr lang="en-GB"/>
            </a:br>
            <a:r>
              <a:rPr lang="en-GB"/>
              <a:t>developing a DS/DH project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-GB"/>
              <a:t>It guides your data activities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→"/>
            </a:pPr>
            <a:r>
              <a:rPr lang="en-GB"/>
              <a:t>It helps inform you of the ways in which your data can be used </a:t>
            </a:r>
            <a:br>
              <a:rPr lang="en-GB"/>
            </a:br>
            <a:r>
              <a:rPr lang="en-GB"/>
              <a:t>-- by you, your collaborators and others in your research community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 Project Has Data!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933200" y="304850"/>
            <a:ext cx="6649800" cy="13734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933200" y="2997900"/>
            <a:ext cx="6649800" cy="13734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268375" y="1009525"/>
            <a:ext cx="1456800" cy="2555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Raleway"/>
                <a:ea typeface="Raleway"/>
                <a:cs typeface="Raleway"/>
                <a:sym typeface="Raleway"/>
              </a:rPr>
              <a:t>Ideation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Ideas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Interests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Questions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Hypotheses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5361988" y="1009525"/>
            <a:ext cx="1765500" cy="2555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Raleway"/>
                <a:ea typeface="Raleway"/>
                <a:cs typeface="Raleway"/>
                <a:sym typeface="Raleway"/>
              </a:rPr>
              <a:t>Analyses / Applications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Methods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Tools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Visual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Textual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Qualitative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Quantitative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7335075" y="1009525"/>
            <a:ext cx="1523400" cy="2555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Raleway"/>
                <a:ea typeface="Raleway"/>
                <a:cs typeface="Raleway"/>
                <a:sym typeface="Raleway"/>
              </a:rPr>
              <a:t>Dissemination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Visualization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Multimedia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Monograph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Article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Web Page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933200" y="304850"/>
            <a:ext cx="6649800" cy="13734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933200" y="2997900"/>
            <a:ext cx="6649800" cy="13734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268375" y="1009525"/>
            <a:ext cx="1456800" cy="2555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Raleway"/>
                <a:ea typeface="Raleway"/>
                <a:cs typeface="Raleway"/>
                <a:sym typeface="Raleway"/>
              </a:rPr>
              <a:t>Ideation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Ideas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Interests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Questions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Hypotheses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5361988" y="1009525"/>
            <a:ext cx="1765500" cy="2555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Raleway"/>
                <a:ea typeface="Raleway"/>
                <a:cs typeface="Raleway"/>
                <a:sym typeface="Raleway"/>
              </a:rPr>
              <a:t>Analyses / Applications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Methods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Tools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Visual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Textual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Qualitative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Quantitative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7335075" y="1009525"/>
            <a:ext cx="1523400" cy="2555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Raleway"/>
                <a:ea typeface="Raleway"/>
                <a:cs typeface="Raleway"/>
                <a:sym typeface="Raleway"/>
              </a:rPr>
              <a:t>Dissemination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Visualization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Multimedia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Monograph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Article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Web Page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2010450" y="408925"/>
            <a:ext cx="3159000" cy="411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b="1">
                <a:latin typeface="Raleway"/>
                <a:ea typeface="Raleway"/>
                <a:cs typeface="Raleway"/>
                <a:sym typeface="Raleway"/>
              </a:rPr>
              <a:t>Data</a:t>
            </a:r>
            <a:endParaRPr sz="5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933200" y="304850"/>
            <a:ext cx="6649800" cy="13734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933200" y="2997900"/>
            <a:ext cx="6649800" cy="13734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268375" y="1009525"/>
            <a:ext cx="1456800" cy="2555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Raleway"/>
                <a:ea typeface="Raleway"/>
                <a:cs typeface="Raleway"/>
                <a:sym typeface="Raleway"/>
              </a:rPr>
              <a:t>Ideation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Ideas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Interests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Questions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Hypotheses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5361988" y="1009525"/>
            <a:ext cx="1765500" cy="2555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Raleway"/>
                <a:ea typeface="Raleway"/>
                <a:cs typeface="Raleway"/>
                <a:sym typeface="Raleway"/>
              </a:rPr>
              <a:t>Analyses / Applications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Methods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Tools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Visual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Textual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Qualitative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Quantitative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7335075" y="1009525"/>
            <a:ext cx="1523400" cy="2555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Raleway"/>
                <a:ea typeface="Raleway"/>
                <a:cs typeface="Raleway"/>
                <a:sym typeface="Raleway"/>
              </a:rPr>
              <a:t>Dissemination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Visualization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Multimedia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Monograph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Article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Web Page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2" name="Google Shape;122;p19"/>
          <p:cNvGrpSpPr/>
          <p:nvPr/>
        </p:nvGrpSpPr>
        <p:grpSpPr>
          <a:xfrm>
            <a:off x="2025425" y="408925"/>
            <a:ext cx="3129000" cy="4117200"/>
            <a:chOff x="2025425" y="408925"/>
            <a:chExt cx="3129000" cy="4117200"/>
          </a:xfrm>
        </p:grpSpPr>
        <p:sp>
          <p:nvSpPr>
            <p:cNvPr id="123" name="Google Shape;123;p19"/>
            <p:cNvSpPr/>
            <p:nvPr/>
          </p:nvSpPr>
          <p:spPr>
            <a:xfrm>
              <a:off x="2025425" y="408925"/>
              <a:ext cx="3129000" cy="4117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latin typeface="Raleway"/>
                  <a:ea typeface="Raleway"/>
                  <a:cs typeface="Raleway"/>
                  <a:sym typeface="Raleway"/>
                </a:rPr>
                <a:t>Data Preparation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aleway"/>
                  <a:ea typeface="Raleway"/>
                  <a:cs typeface="Raleway"/>
                  <a:sym typeface="Raleway"/>
                </a:rPr>
                <a:t>Getting data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 rot="5400000">
              <a:off x="3480150" y="881300"/>
              <a:ext cx="219600" cy="22050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 rot="8100000">
              <a:off x="4330414" y="927135"/>
              <a:ext cx="219769" cy="220617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 rot="2700000">
              <a:off x="2629714" y="927135"/>
              <a:ext cx="219769" cy="220617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933200" y="304850"/>
            <a:ext cx="6649800" cy="13734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933200" y="2997900"/>
            <a:ext cx="6649800" cy="13734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68375" y="1009525"/>
            <a:ext cx="1456800" cy="2555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Raleway"/>
                <a:ea typeface="Raleway"/>
                <a:cs typeface="Raleway"/>
                <a:sym typeface="Raleway"/>
              </a:rPr>
              <a:t>Ideation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Ideas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Interests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Questions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Hypotheses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5361988" y="1009525"/>
            <a:ext cx="1765500" cy="2555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Raleway"/>
                <a:ea typeface="Raleway"/>
                <a:cs typeface="Raleway"/>
                <a:sym typeface="Raleway"/>
              </a:rPr>
              <a:t>Analyses / Applications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Methods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Tools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Visual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Textual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Qualitative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Quantitative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335075" y="1009525"/>
            <a:ext cx="1523400" cy="2555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Raleway"/>
                <a:ea typeface="Raleway"/>
                <a:cs typeface="Raleway"/>
                <a:sym typeface="Raleway"/>
              </a:rPr>
              <a:t>Dissemination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Visualization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Multimedia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Monograph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Article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Web Page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36" name="Google Shape;136;p20"/>
          <p:cNvGrpSpPr/>
          <p:nvPr/>
        </p:nvGrpSpPr>
        <p:grpSpPr>
          <a:xfrm>
            <a:off x="2025425" y="408925"/>
            <a:ext cx="3129000" cy="4117200"/>
            <a:chOff x="2025425" y="408925"/>
            <a:chExt cx="3129000" cy="4117200"/>
          </a:xfrm>
        </p:grpSpPr>
        <p:sp>
          <p:nvSpPr>
            <p:cNvPr id="137" name="Google Shape;137;p20"/>
            <p:cNvSpPr/>
            <p:nvPr/>
          </p:nvSpPr>
          <p:spPr>
            <a:xfrm>
              <a:off x="2025425" y="408925"/>
              <a:ext cx="3129000" cy="4117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latin typeface="Raleway"/>
                  <a:ea typeface="Raleway"/>
                  <a:cs typeface="Raleway"/>
                  <a:sym typeface="Raleway"/>
                </a:rPr>
                <a:t>Data Preparation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aleway"/>
                  <a:ea typeface="Raleway"/>
                  <a:cs typeface="Raleway"/>
                  <a:sym typeface="Raleway"/>
                </a:rPr>
                <a:t>Getting data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aleway"/>
                  <a:ea typeface="Raleway"/>
                  <a:cs typeface="Raleway"/>
                  <a:sym typeface="Raleway"/>
                </a:rPr>
                <a:t>Assessing it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aleway"/>
                  <a:ea typeface="Raleway"/>
                  <a:cs typeface="Raleway"/>
                  <a:sym typeface="Raleway"/>
                </a:rPr>
                <a:t>Cleaning it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aleway"/>
                  <a:ea typeface="Raleway"/>
                  <a:cs typeface="Raleway"/>
                  <a:sym typeface="Raleway"/>
                </a:rPr>
                <a:t>Transforming it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aleway"/>
                  <a:ea typeface="Raleway"/>
                  <a:cs typeface="Raleway"/>
                  <a:sym typeface="Raleway"/>
                </a:rPr>
                <a:t>Depositing it for use </a:t>
              </a:r>
              <a:br>
                <a:rPr lang="en-GB" sz="2000"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-GB" sz="2000">
                  <a:latin typeface="Raleway"/>
                  <a:ea typeface="Raleway"/>
                  <a:cs typeface="Raleway"/>
                  <a:sym typeface="Raleway"/>
                </a:rPr>
                <a:t>and sharing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 rot="5400000">
              <a:off x="3480150" y="881300"/>
              <a:ext cx="219600" cy="22050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 rot="5400000">
              <a:off x="3480150" y="1474550"/>
              <a:ext cx="219600" cy="22050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rot="5400000">
              <a:off x="3480150" y="2097200"/>
              <a:ext cx="219600" cy="22050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5400000">
              <a:off x="3480150" y="2668450"/>
              <a:ext cx="219600" cy="22050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480150" y="3313100"/>
              <a:ext cx="219600" cy="22050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8100000">
              <a:off x="4330414" y="927135"/>
              <a:ext cx="219769" cy="220617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 rot="2700000">
              <a:off x="2629714" y="927135"/>
              <a:ext cx="219769" cy="220617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20"/>
          <p:cNvSpPr/>
          <p:nvPr/>
        </p:nvSpPr>
        <p:spPr>
          <a:xfrm>
            <a:off x="2220275" y="1712025"/>
            <a:ext cx="2739300" cy="25557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2220275" y="4216204"/>
            <a:ext cx="2739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Data Wrangling</a:t>
            </a:r>
            <a:endParaRPr b="1" dirty="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6478AFF89DFA4091C806DF70DD2F04" ma:contentTypeVersion="12" ma:contentTypeDescription="Create a new document." ma:contentTypeScope="" ma:versionID="0263a54b652fc72f3a5473cff4546cf5">
  <xsd:schema xmlns:xsd="http://www.w3.org/2001/XMLSchema" xmlns:xs="http://www.w3.org/2001/XMLSchema" xmlns:p="http://schemas.microsoft.com/office/2006/metadata/properties" xmlns:ns2="e31d51e3-04c2-4366-ae9d-2f6686c11519" xmlns:ns3="b4a641d8-3718-4f6e-97b8-0006812f7639" targetNamespace="http://schemas.microsoft.com/office/2006/metadata/properties" ma:root="true" ma:fieldsID="a4f2597b17e0dc59311a96461302c39d" ns2:_="" ns3:_="">
    <xsd:import namespace="e31d51e3-04c2-4366-ae9d-2f6686c11519"/>
    <xsd:import namespace="b4a641d8-3718-4f6e-97b8-0006812f76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1d51e3-04c2-4366-ae9d-2f6686c11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a641d8-3718-4f6e-97b8-0006812f76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254156-E17E-4A61-912F-AD5969DB44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1d51e3-04c2-4366-ae9d-2f6686c11519"/>
    <ds:schemaRef ds:uri="b4a641d8-3718-4f6e-97b8-0006812f76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EB4239-3335-4AE0-9D58-589C62A4925F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b4a641d8-3718-4f6e-97b8-0006812f7639"/>
    <ds:schemaRef ds:uri="http://schemas.microsoft.com/office/infopath/2007/PartnerControls"/>
    <ds:schemaRef ds:uri="http://schemas.openxmlformats.org/package/2006/metadata/core-properties"/>
    <ds:schemaRef ds:uri="e31d51e3-04c2-4366-ae9d-2f6686c11519"/>
  </ds:schemaRefs>
</ds:datastoreItem>
</file>

<file path=customXml/itemProps3.xml><?xml version="1.0" encoding="utf-8"?>
<ds:datastoreItem xmlns:ds="http://schemas.openxmlformats.org/officeDocument/2006/customXml" ds:itemID="{1BC1CD47-A32F-4D62-9E11-BD57B501F7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23820</TotalTime>
  <Words>1624</Words>
  <Application>Microsoft Office PowerPoint</Application>
  <PresentationFormat>On-screen Show (16:9)</PresentationFormat>
  <Paragraphs>304</Paragraphs>
  <Slides>41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Raleway</vt:lpstr>
      <vt:lpstr>Source Sans Pro</vt:lpstr>
      <vt:lpstr>McMaster Brighter World Theme</vt:lpstr>
      <vt:lpstr>Plum</vt:lpstr>
      <vt:lpstr>Data Wrangling with OpenRefine</vt:lpstr>
      <vt:lpstr>PowerPoint Presentation</vt:lpstr>
      <vt:lpstr>Learning Objectives</vt:lpstr>
      <vt:lpstr>Data &amp; Data Wrangling</vt:lpstr>
      <vt:lpstr>Every Project Has Data!</vt:lpstr>
      <vt:lpstr>PowerPoint Presentation</vt:lpstr>
      <vt:lpstr>PowerPoint Presentation</vt:lpstr>
      <vt:lpstr>PowerPoint Presentation</vt:lpstr>
      <vt:lpstr>PowerPoint Presentation</vt:lpstr>
      <vt:lpstr>Defining data wrangling</vt:lpstr>
      <vt:lpstr>Defining data wrangling</vt:lpstr>
      <vt:lpstr>Defining data wrangling</vt:lpstr>
      <vt:lpstr>Defining data wrangling</vt:lpstr>
      <vt:lpstr>Why wrangle?</vt:lpstr>
      <vt:lpstr>Why wrangle?</vt:lpstr>
      <vt:lpstr>Understanding your needs</vt:lpstr>
      <vt:lpstr>PowerPoint Presentation</vt:lpstr>
      <vt:lpstr>Data wrangling: BIG impact, even for small data</vt:lpstr>
      <vt:lpstr>Big data is defined by the 3 “V”s</vt:lpstr>
      <vt:lpstr>...or the 4 “V”s</vt:lpstr>
      <vt:lpstr>...or 5?</vt:lpstr>
      <vt:lpstr>6? Really?</vt:lpstr>
      <vt:lpstr>Factors Influencing Your Wrangling Needs</vt:lpstr>
      <vt:lpstr>What else matters?</vt:lpstr>
      <vt:lpstr>Getting &amp; Assessing Your Data</vt:lpstr>
      <vt:lpstr>Bulk Downloads</vt:lpstr>
      <vt:lpstr>API Access</vt:lpstr>
      <vt:lpstr>Web Scraping</vt:lpstr>
      <vt:lpstr>Scanned / OCRed Data</vt:lpstr>
      <vt:lpstr>Cleaning &amp; Transforming Your Data</vt:lpstr>
      <vt:lpstr>Data Cleaning: Goal &amp; Activities</vt:lpstr>
      <vt:lpstr>So, when to let the computer take over?</vt:lpstr>
      <vt:lpstr>Spreadsheets: The frenemy of research</vt:lpstr>
      <vt:lpstr>Spreadsheets: The frenemy of research</vt:lpstr>
      <vt:lpstr>Final Thoughts and Strategies</vt:lpstr>
      <vt:lpstr>Experimentation and Documentation</vt:lpstr>
      <vt:lpstr>How to save time in the long run… </vt:lpstr>
      <vt:lpstr>Data Wrangling with OpenRefine</vt:lpstr>
      <vt:lpstr>What is OpenRefine?</vt:lpstr>
      <vt:lpstr>Why OpenRefine?</vt:lpstr>
      <vt:lpstr>Time to get started</vt:lpstr>
    </vt:vector>
  </TitlesOfParts>
  <Company>Ariad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Iwona Sowinski</dc:creator>
  <cp:lastModifiedBy>Brodeur, Jason</cp:lastModifiedBy>
  <cp:revision>158</cp:revision>
  <cp:lastPrinted>2017-06-06T20:04:49Z</cp:lastPrinted>
  <dcterms:created xsi:type="dcterms:W3CDTF">2017-04-21T15:41:45Z</dcterms:created>
  <dcterms:modified xsi:type="dcterms:W3CDTF">2021-02-01T03:36:54Z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0x010100596478AFF89DFA4091C806DF70DD2F04</vt:lpwstr>
  </property>
</Properties>
</file>